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7" r:id="rId2"/>
    <p:sldId id="261" r:id="rId3"/>
    <p:sldId id="262" r:id="rId4"/>
    <p:sldId id="263" r:id="rId5"/>
    <p:sldId id="264" r:id="rId6"/>
    <p:sldId id="265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1236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8DE156-7D12-46B7-BE18-FC2EDF4EC914}" type="datetimeFigureOut">
              <a:rPr lang="en-US" smtClean="0"/>
              <a:t>1/26/2016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C2FFAC7-60E1-45B6-A971-171DB52AE1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93912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521ED2-F146-45E0-B21F-6FAD5834094C}" type="datetimeFigureOut">
              <a:rPr lang="en-US" smtClean="0"/>
              <a:pPr/>
              <a:t>1/26/2016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A2E0E-F3AD-40E3-83CE-5AF1AB4BCB6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521ED2-F146-45E0-B21F-6FAD5834094C}" type="datetimeFigureOut">
              <a:rPr lang="en-US" smtClean="0"/>
              <a:pPr/>
              <a:t>1/26/2016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A2E0E-F3AD-40E3-83CE-5AF1AB4BCB6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521ED2-F146-45E0-B21F-6FAD5834094C}" type="datetimeFigureOut">
              <a:rPr lang="en-US" smtClean="0"/>
              <a:pPr/>
              <a:t>1/26/2016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A2E0E-F3AD-40E3-83CE-5AF1AB4BCB6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521ED2-F146-45E0-B21F-6FAD5834094C}" type="datetimeFigureOut">
              <a:rPr lang="en-US" smtClean="0"/>
              <a:pPr/>
              <a:t>1/26/2016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A2E0E-F3AD-40E3-83CE-5AF1AB4BCB6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521ED2-F146-45E0-B21F-6FAD5834094C}" type="datetimeFigureOut">
              <a:rPr lang="en-US" smtClean="0"/>
              <a:pPr/>
              <a:t>1/26/2016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A2E0E-F3AD-40E3-83CE-5AF1AB4BCB6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521ED2-F146-45E0-B21F-6FAD5834094C}" type="datetimeFigureOut">
              <a:rPr lang="en-US" smtClean="0"/>
              <a:pPr/>
              <a:t>1/26/2016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A2E0E-F3AD-40E3-83CE-5AF1AB4BCB6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521ED2-F146-45E0-B21F-6FAD5834094C}" type="datetimeFigureOut">
              <a:rPr lang="en-US" smtClean="0"/>
              <a:pPr/>
              <a:t>1/26/2016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A2E0E-F3AD-40E3-83CE-5AF1AB4BCB6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521ED2-F146-45E0-B21F-6FAD5834094C}" type="datetimeFigureOut">
              <a:rPr lang="en-US" smtClean="0"/>
              <a:pPr/>
              <a:t>1/26/2016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A2E0E-F3AD-40E3-83CE-5AF1AB4BCB6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521ED2-F146-45E0-B21F-6FAD5834094C}" type="datetimeFigureOut">
              <a:rPr lang="en-US" smtClean="0"/>
              <a:pPr/>
              <a:t>1/26/2016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A2E0E-F3AD-40E3-83CE-5AF1AB4BCB6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521ED2-F146-45E0-B21F-6FAD5834094C}" type="datetimeFigureOut">
              <a:rPr lang="en-US" smtClean="0"/>
              <a:pPr/>
              <a:t>1/26/2016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A2E0E-F3AD-40E3-83CE-5AF1AB4BCB6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521ED2-F146-45E0-B21F-6FAD5834094C}" type="datetimeFigureOut">
              <a:rPr lang="en-US" smtClean="0"/>
              <a:pPr/>
              <a:t>1/26/2016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A2E0E-F3AD-40E3-83CE-5AF1AB4BCB6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521ED2-F146-45E0-B21F-6FAD5834094C}" type="datetimeFigureOut">
              <a:rPr lang="en-US" smtClean="0"/>
              <a:pPr/>
              <a:t>1/26/2016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9A2E0E-F3AD-40E3-83CE-5AF1AB4BCB6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wmf"/><Relationship Id="rId4" Type="http://schemas.openxmlformats.org/officeDocument/2006/relationships/oleObject" Target="../embeddings/oleObject1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4.png"/><Relationship Id="rId4" Type="http://schemas.openxmlformats.org/officeDocument/2006/relationships/image" Target="../media/image2.wmf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7.png"/><Relationship Id="rId4" Type="http://schemas.openxmlformats.org/officeDocument/2006/relationships/image" Target="../media/image6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2999" y="1371600"/>
            <a:ext cx="4966855" cy="1143000"/>
          </a:xfrm>
        </p:spPr>
        <p:txBody>
          <a:bodyPr>
            <a:normAutofit/>
          </a:bodyPr>
          <a:lstStyle/>
          <a:p>
            <a:pPr algn="l"/>
            <a:r>
              <a:rPr lang="en-US" sz="3200" b="1" i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Bài 1: (26 SGK trang 80)</a:t>
            </a:r>
            <a:endParaRPr lang="en-US" sz="3200" b="1" i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929944" y="370582"/>
            <a:ext cx="7985456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1">
                <a:solidFill>
                  <a:srgbClr val="FFFF00"/>
                </a:solidFill>
              </a:rPr>
              <a:t>BÀI TẬP ĐƯỜNG TRUNG BÌNH CỦA TAM </a:t>
            </a:r>
            <a:r>
              <a:rPr lang="en-US" sz="3200" b="1" smtClean="0">
                <a:solidFill>
                  <a:srgbClr val="FFFF00"/>
                </a:solidFill>
              </a:rPr>
              <a:t>GIÁC,</a:t>
            </a:r>
          </a:p>
          <a:p>
            <a:pPr algn="ctr"/>
            <a:r>
              <a:rPr lang="en-US" sz="3200" b="1" smtClean="0">
                <a:solidFill>
                  <a:srgbClr val="FFFF00"/>
                </a:solidFill>
              </a:rPr>
              <a:t>CỦA </a:t>
            </a:r>
            <a:r>
              <a:rPr lang="en-US" sz="3200" b="1">
                <a:solidFill>
                  <a:srgbClr val="FFFF00"/>
                </a:solidFill>
              </a:rPr>
              <a:t>HÌNH THANG</a:t>
            </a:r>
            <a:endParaRPr lang="en-US" sz="3200" b="1" dirty="0">
              <a:solidFill>
                <a:schemeClr val="bg1"/>
              </a:solidFill>
            </a:endParaRPr>
          </a:p>
        </p:txBody>
      </p:sp>
      <p:grpSp>
        <p:nvGrpSpPr>
          <p:cNvPr id="54" name="Group 53"/>
          <p:cNvGrpSpPr/>
          <p:nvPr/>
        </p:nvGrpSpPr>
        <p:grpSpPr>
          <a:xfrm>
            <a:off x="1371600" y="2362200"/>
            <a:ext cx="6566137" cy="3352800"/>
            <a:chOff x="1371600" y="2133600"/>
            <a:chExt cx="6566137" cy="3352800"/>
          </a:xfrm>
        </p:grpSpPr>
        <p:sp>
          <p:nvSpPr>
            <p:cNvPr id="25" name="TextBox 24"/>
            <p:cNvSpPr txBox="1"/>
            <p:nvPr/>
          </p:nvSpPr>
          <p:spPr>
            <a:xfrm>
              <a:off x="2209800" y="2133600"/>
              <a:ext cx="518091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600" dirty="0" smtClean="0">
                  <a:solidFill>
                    <a:srgbClr val="FFFF00"/>
                  </a:solidFill>
                  <a:latin typeface="Times New Roman" pitchFamily="18" charset="0"/>
                  <a:cs typeface="Times New Roman" pitchFamily="18" charset="0"/>
                </a:rPr>
                <a:t>A</a:t>
              </a:r>
              <a:endParaRPr lang="en-US" sz="36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5804059" y="2173069"/>
              <a:ext cx="492443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600" dirty="0" smtClean="0">
                  <a:solidFill>
                    <a:srgbClr val="FFFF00"/>
                  </a:solidFill>
                  <a:latin typeface="Times New Roman" pitchFamily="18" charset="0"/>
                  <a:cs typeface="Times New Roman" pitchFamily="18" charset="0"/>
                </a:rPr>
                <a:t>B</a:t>
              </a:r>
              <a:endParaRPr lang="en-US" sz="36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1868549" y="3124200"/>
              <a:ext cx="492443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600" dirty="0" smtClean="0">
                  <a:solidFill>
                    <a:srgbClr val="FFFF00"/>
                  </a:solidFill>
                  <a:latin typeface="Times New Roman" pitchFamily="18" charset="0"/>
                  <a:cs typeface="Times New Roman" pitchFamily="18" charset="0"/>
                </a:rPr>
                <a:t>C</a:t>
              </a:r>
              <a:endParaRPr lang="en-US" sz="36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6416109" y="3124200"/>
              <a:ext cx="518091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600" dirty="0" smtClean="0">
                  <a:solidFill>
                    <a:srgbClr val="FFFF00"/>
                  </a:solidFill>
                  <a:latin typeface="Times New Roman" pitchFamily="18" charset="0"/>
                  <a:cs typeface="Times New Roman" pitchFamily="18" charset="0"/>
                </a:rPr>
                <a:t>D</a:t>
              </a:r>
              <a:endParaRPr lang="en-US" sz="36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1641157" y="3962400"/>
              <a:ext cx="466794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600" dirty="0" smtClean="0">
                  <a:solidFill>
                    <a:srgbClr val="FFFF00"/>
                  </a:solidFill>
                  <a:latin typeface="Times New Roman" pitchFamily="18" charset="0"/>
                  <a:cs typeface="Times New Roman" pitchFamily="18" charset="0"/>
                </a:rPr>
                <a:t>E</a:t>
              </a:r>
              <a:endParaRPr lang="en-US" sz="36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9" name="Straight Connector 8"/>
            <p:cNvCxnSpPr/>
            <p:nvPr/>
          </p:nvCxnSpPr>
          <p:spPr>
            <a:xfrm>
              <a:off x="2792080" y="2743200"/>
              <a:ext cx="2936547" cy="0"/>
            </a:xfrm>
            <a:prstGeom prst="line">
              <a:avLst/>
            </a:prstGeom>
            <a:ln>
              <a:solidFill>
                <a:srgbClr val="FFFF00"/>
              </a:solidFill>
            </a:ln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>
              <a:off x="2514600" y="3581400"/>
              <a:ext cx="3761120" cy="0"/>
            </a:xfrm>
            <a:prstGeom prst="line">
              <a:avLst/>
            </a:prstGeom>
            <a:ln>
              <a:solidFill>
                <a:srgbClr val="FFFF00"/>
              </a:solidFill>
            </a:ln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>
              <a:off x="1981200" y="5181600"/>
              <a:ext cx="5382880" cy="0"/>
            </a:xfrm>
            <a:prstGeom prst="line">
              <a:avLst/>
            </a:prstGeom>
            <a:ln>
              <a:solidFill>
                <a:srgbClr val="FFFF00"/>
              </a:solidFill>
            </a:ln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>
              <a:off x="2209800" y="4419600"/>
              <a:ext cx="4648200" cy="0"/>
            </a:xfrm>
            <a:prstGeom prst="line">
              <a:avLst/>
            </a:prstGeom>
            <a:ln>
              <a:solidFill>
                <a:srgbClr val="FFFF00"/>
              </a:solidFill>
            </a:ln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flipH="1">
              <a:off x="1981200" y="2743200"/>
              <a:ext cx="810880" cy="2438400"/>
            </a:xfrm>
            <a:prstGeom prst="line">
              <a:avLst/>
            </a:prstGeom>
            <a:ln>
              <a:solidFill>
                <a:srgbClr val="FFFF00"/>
              </a:solidFill>
            </a:ln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>
              <a:off x="5728627" y="2743200"/>
              <a:ext cx="1635453" cy="2438400"/>
            </a:xfrm>
            <a:prstGeom prst="line">
              <a:avLst/>
            </a:prstGeom>
            <a:ln>
              <a:solidFill>
                <a:srgbClr val="FFFF00"/>
              </a:solidFill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sp>
          <p:nvSpPr>
            <p:cNvPr id="34" name="TextBox 33"/>
            <p:cNvSpPr txBox="1"/>
            <p:nvPr/>
          </p:nvSpPr>
          <p:spPr>
            <a:xfrm>
              <a:off x="7010400" y="3962400"/>
              <a:ext cx="441146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600" smtClean="0">
                  <a:solidFill>
                    <a:srgbClr val="FFFF00"/>
                  </a:solidFill>
                  <a:latin typeface="Times New Roman" pitchFamily="18" charset="0"/>
                  <a:cs typeface="Times New Roman" pitchFamily="18" charset="0"/>
                </a:rPr>
                <a:t>F</a:t>
              </a:r>
              <a:endParaRPr lang="en-US" sz="36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1371600" y="4800600"/>
              <a:ext cx="518091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600" smtClean="0">
                  <a:solidFill>
                    <a:srgbClr val="FFFF00"/>
                  </a:solidFill>
                  <a:latin typeface="Times New Roman" pitchFamily="18" charset="0"/>
                  <a:cs typeface="Times New Roman" pitchFamily="18" charset="0"/>
                </a:rPr>
                <a:t>G</a:t>
              </a:r>
              <a:endParaRPr lang="en-US" sz="36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7419646" y="4840069"/>
              <a:ext cx="518091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600" smtClean="0">
                  <a:solidFill>
                    <a:srgbClr val="FFFF00"/>
                  </a:solidFill>
                  <a:latin typeface="Times New Roman" pitchFamily="18" charset="0"/>
                  <a:cs typeface="Times New Roman" pitchFamily="18" charset="0"/>
                </a:rPr>
                <a:t>H</a:t>
              </a:r>
              <a:endParaRPr lang="en-US" sz="36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3810000" y="2173069"/>
              <a:ext cx="16002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60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8 cm</a:t>
              </a:r>
              <a:endParaRPr lang="en-US" sz="3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3810000" y="3849469"/>
              <a:ext cx="16002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60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16 cm</a:t>
              </a:r>
              <a:endParaRPr lang="en-US" sz="3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4191000" y="3011269"/>
              <a:ext cx="16002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60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x</a:t>
              </a:r>
              <a:endParaRPr lang="en-US" sz="3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4343400" y="4560883"/>
              <a:ext cx="16002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60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y</a:t>
              </a:r>
              <a:endParaRPr lang="en-US" sz="3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42" name="Straight Connector 41"/>
            <p:cNvCxnSpPr/>
            <p:nvPr/>
          </p:nvCxnSpPr>
          <p:spPr>
            <a:xfrm>
              <a:off x="2541920" y="3124200"/>
              <a:ext cx="277480" cy="0"/>
            </a:xfrm>
            <a:prstGeom prst="line">
              <a:avLst/>
            </a:prstGeom>
            <a:ln w="381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>
              <a:off x="2263817" y="3976255"/>
              <a:ext cx="277480" cy="0"/>
            </a:xfrm>
            <a:prstGeom prst="line">
              <a:avLst/>
            </a:prstGeom>
            <a:ln w="381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>
              <a:off x="2015835" y="4779820"/>
              <a:ext cx="277480" cy="0"/>
            </a:xfrm>
            <a:prstGeom prst="line">
              <a:avLst/>
            </a:prstGeom>
            <a:ln w="381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47" name="Group 46"/>
            <p:cNvGrpSpPr/>
            <p:nvPr/>
          </p:nvGrpSpPr>
          <p:grpSpPr>
            <a:xfrm>
              <a:off x="5818715" y="3096490"/>
              <a:ext cx="291140" cy="76200"/>
              <a:chOff x="5818715" y="3096490"/>
              <a:chExt cx="291140" cy="76200"/>
            </a:xfrm>
          </p:grpSpPr>
          <p:cxnSp>
            <p:nvCxnSpPr>
              <p:cNvPr id="45" name="Straight Connector 44"/>
              <p:cNvCxnSpPr/>
              <p:nvPr/>
            </p:nvCxnSpPr>
            <p:spPr>
              <a:xfrm>
                <a:off x="5818715" y="3096490"/>
                <a:ext cx="277480" cy="0"/>
              </a:xfrm>
              <a:prstGeom prst="line">
                <a:avLst/>
              </a:prstGeom>
              <a:ln w="38100">
                <a:solidFill>
                  <a:srgbClr val="FFFF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Straight Connector 45"/>
              <p:cNvCxnSpPr/>
              <p:nvPr/>
            </p:nvCxnSpPr>
            <p:spPr>
              <a:xfrm>
                <a:off x="5832375" y="3172690"/>
                <a:ext cx="277480" cy="0"/>
              </a:xfrm>
              <a:prstGeom prst="line">
                <a:avLst/>
              </a:prstGeom>
              <a:ln w="38100">
                <a:solidFill>
                  <a:srgbClr val="FFFF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8" name="Group 47"/>
            <p:cNvGrpSpPr/>
            <p:nvPr/>
          </p:nvGrpSpPr>
          <p:grpSpPr>
            <a:xfrm>
              <a:off x="6416109" y="3976255"/>
              <a:ext cx="291140" cy="76200"/>
              <a:chOff x="5818715" y="3096490"/>
              <a:chExt cx="291140" cy="76200"/>
            </a:xfrm>
          </p:grpSpPr>
          <p:cxnSp>
            <p:nvCxnSpPr>
              <p:cNvPr id="49" name="Straight Connector 48"/>
              <p:cNvCxnSpPr/>
              <p:nvPr/>
            </p:nvCxnSpPr>
            <p:spPr>
              <a:xfrm>
                <a:off x="5818715" y="3096490"/>
                <a:ext cx="277480" cy="0"/>
              </a:xfrm>
              <a:prstGeom prst="line">
                <a:avLst/>
              </a:prstGeom>
              <a:ln w="38100">
                <a:solidFill>
                  <a:srgbClr val="FFFF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Straight Connector 49"/>
              <p:cNvCxnSpPr/>
              <p:nvPr/>
            </p:nvCxnSpPr>
            <p:spPr>
              <a:xfrm>
                <a:off x="5832375" y="3172690"/>
                <a:ext cx="277480" cy="0"/>
              </a:xfrm>
              <a:prstGeom prst="line">
                <a:avLst/>
              </a:prstGeom>
              <a:ln w="38100">
                <a:solidFill>
                  <a:srgbClr val="FFFF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51" name="Group 50"/>
            <p:cNvGrpSpPr/>
            <p:nvPr/>
          </p:nvGrpSpPr>
          <p:grpSpPr>
            <a:xfrm>
              <a:off x="6948055" y="4752110"/>
              <a:ext cx="291140" cy="76200"/>
              <a:chOff x="5818715" y="3096490"/>
              <a:chExt cx="291140" cy="76200"/>
            </a:xfrm>
          </p:grpSpPr>
          <p:cxnSp>
            <p:nvCxnSpPr>
              <p:cNvPr id="52" name="Straight Connector 51"/>
              <p:cNvCxnSpPr/>
              <p:nvPr/>
            </p:nvCxnSpPr>
            <p:spPr>
              <a:xfrm>
                <a:off x="5818715" y="3096490"/>
                <a:ext cx="277480" cy="0"/>
              </a:xfrm>
              <a:prstGeom prst="line">
                <a:avLst/>
              </a:prstGeom>
              <a:ln w="38100">
                <a:solidFill>
                  <a:srgbClr val="FFFF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Straight Connector 52"/>
              <p:cNvCxnSpPr/>
              <p:nvPr/>
            </p:nvCxnSpPr>
            <p:spPr>
              <a:xfrm>
                <a:off x="5832375" y="3172690"/>
                <a:ext cx="277480" cy="0"/>
              </a:xfrm>
              <a:prstGeom prst="line">
                <a:avLst/>
              </a:prstGeom>
              <a:ln w="38100">
                <a:solidFill>
                  <a:srgbClr val="FFFF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cxnSp>
        <p:nvCxnSpPr>
          <p:cNvPr id="41" name="Straight Connector 40"/>
          <p:cNvCxnSpPr/>
          <p:nvPr/>
        </p:nvCxnSpPr>
        <p:spPr>
          <a:xfrm>
            <a:off x="1143000" y="1447800"/>
            <a:ext cx="746760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2999" y="1371600"/>
            <a:ext cx="4966855" cy="1143000"/>
          </a:xfrm>
        </p:spPr>
        <p:txBody>
          <a:bodyPr>
            <a:normAutofit/>
          </a:bodyPr>
          <a:lstStyle/>
          <a:p>
            <a:pPr algn="l"/>
            <a:r>
              <a:rPr lang="en-US" sz="3200" b="1" i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Bài 2: (28 SGK trang 80)</a:t>
            </a:r>
            <a:endParaRPr lang="en-US" sz="3200" b="1" i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929944" y="370582"/>
            <a:ext cx="7985456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1">
                <a:solidFill>
                  <a:srgbClr val="FFFF00"/>
                </a:solidFill>
              </a:rPr>
              <a:t>BÀI TẬP ĐƯỜNG TRUNG BÌNH CỦA TAM </a:t>
            </a:r>
            <a:r>
              <a:rPr lang="en-US" sz="3200" b="1" smtClean="0">
                <a:solidFill>
                  <a:srgbClr val="FFFF00"/>
                </a:solidFill>
              </a:rPr>
              <a:t>GIÁC,</a:t>
            </a:r>
          </a:p>
          <a:p>
            <a:pPr algn="ctr"/>
            <a:r>
              <a:rPr lang="en-US" sz="3200" b="1" smtClean="0">
                <a:solidFill>
                  <a:srgbClr val="FFFF00"/>
                </a:solidFill>
              </a:rPr>
              <a:t>CỦA </a:t>
            </a:r>
            <a:r>
              <a:rPr lang="en-US" sz="3200" b="1">
                <a:solidFill>
                  <a:srgbClr val="FFFF00"/>
                </a:solidFill>
              </a:rPr>
              <a:t>HÌNH THANG</a:t>
            </a:r>
            <a:endParaRPr lang="en-US" sz="3200" b="1" dirty="0">
              <a:solidFill>
                <a:schemeClr val="bg1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2245743" y="2228164"/>
            <a:ext cx="51809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endParaRPr lang="en-US" sz="360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5840002" y="2267633"/>
            <a:ext cx="49244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endParaRPr lang="en-US" sz="360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1524700" y="4952997"/>
            <a:ext cx="51809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endParaRPr lang="en-US" sz="360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7487489" y="4952998"/>
            <a:ext cx="49244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endParaRPr lang="en-US" sz="360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1828800" y="3697069"/>
            <a:ext cx="46679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E</a:t>
            </a:r>
            <a:endParaRPr lang="en-US" sz="360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9" name="Straight Connector 8"/>
          <p:cNvCxnSpPr/>
          <p:nvPr/>
        </p:nvCxnSpPr>
        <p:spPr>
          <a:xfrm>
            <a:off x="2828023" y="2837764"/>
            <a:ext cx="2936547" cy="0"/>
          </a:xfrm>
          <a:prstGeom prst="line">
            <a:avLst/>
          </a:prstGeom>
          <a:ln>
            <a:solidFill>
              <a:srgbClr val="FFFF00"/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2819400" y="2847110"/>
            <a:ext cx="4580623" cy="2429054"/>
          </a:xfrm>
          <a:prstGeom prst="line">
            <a:avLst/>
          </a:prstGeom>
          <a:ln>
            <a:solidFill>
              <a:srgbClr val="FFFF00"/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2017143" y="5276164"/>
            <a:ext cx="5382880" cy="0"/>
          </a:xfrm>
          <a:prstGeom prst="line">
            <a:avLst/>
          </a:prstGeom>
          <a:ln>
            <a:solidFill>
              <a:srgbClr val="FFFF00"/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2438400" y="4038600"/>
            <a:ext cx="4143896" cy="0"/>
          </a:xfrm>
          <a:prstGeom prst="line">
            <a:avLst/>
          </a:prstGeom>
          <a:ln>
            <a:solidFill>
              <a:srgbClr val="FFFF00"/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2017143" y="2837764"/>
            <a:ext cx="810880" cy="2438400"/>
          </a:xfrm>
          <a:prstGeom prst="line">
            <a:avLst/>
          </a:prstGeom>
          <a:ln>
            <a:solidFill>
              <a:srgbClr val="FFFF00"/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5764570" y="2837764"/>
            <a:ext cx="1635453" cy="2438400"/>
          </a:xfrm>
          <a:prstGeom prst="line">
            <a:avLst/>
          </a:prstGeom>
          <a:ln>
            <a:solidFill>
              <a:srgbClr val="FFFF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6755382" y="3641648"/>
            <a:ext cx="44114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F</a:t>
            </a:r>
            <a:endParaRPr lang="en-US" sz="360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42" name="Straight Connector 41"/>
          <p:cNvCxnSpPr/>
          <p:nvPr/>
        </p:nvCxnSpPr>
        <p:spPr>
          <a:xfrm>
            <a:off x="2541920" y="3385019"/>
            <a:ext cx="277480" cy="0"/>
          </a:xfrm>
          <a:prstGeom prst="line">
            <a:avLst/>
          </a:pr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2107003" y="4611149"/>
            <a:ext cx="277480" cy="0"/>
          </a:xfrm>
          <a:prstGeom prst="line">
            <a:avLst/>
          </a:pr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7" name="Group 46"/>
          <p:cNvGrpSpPr/>
          <p:nvPr/>
        </p:nvGrpSpPr>
        <p:grpSpPr>
          <a:xfrm>
            <a:off x="6005750" y="3366655"/>
            <a:ext cx="291140" cy="76200"/>
            <a:chOff x="5818715" y="3096490"/>
            <a:chExt cx="291140" cy="76200"/>
          </a:xfrm>
        </p:grpSpPr>
        <p:cxnSp>
          <p:nvCxnSpPr>
            <p:cNvPr id="45" name="Straight Connector 44"/>
            <p:cNvCxnSpPr/>
            <p:nvPr/>
          </p:nvCxnSpPr>
          <p:spPr>
            <a:xfrm>
              <a:off x="5818715" y="3096490"/>
              <a:ext cx="277480" cy="0"/>
            </a:xfrm>
            <a:prstGeom prst="line">
              <a:avLst/>
            </a:prstGeom>
            <a:ln w="381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>
              <a:off x="5832375" y="3172690"/>
              <a:ext cx="277480" cy="0"/>
            </a:xfrm>
            <a:prstGeom prst="line">
              <a:avLst/>
            </a:prstGeom>
            <a:ln w="381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1" name="Group 50"/>
          <p:cNvGrpSpPr/>
          <p:nvPr/>
        </p:nvGrpSpPr>
        <p:grpSpPr>
          <a:xfrm>
            <a:off x="6781605" y="4523510"/>
            <a:ext cx="291140" cy="76200"/>
            <a:chOff x="5818715" y="3096490"/>
            <a:chExt cx="291140" cy="76200"/>
          </a:xfrm>
        </p:grpSpPr>
        <p:cxnSp>
          <p:nvCxnSpPr>
            <p:cNvPr id="52" name="Straight Connector 51"/>
            <p:cNvCxnSpPr/>
            <p:nvPr/>
          </p:nvCxnSpPr>
          <p:spPr>
            <a:xfrm>
              <a:off x="5818715" y="3096490"/>
              <a:ext cx="277480" cy="0"/>
            </a:xfrm>
            <a:prstGeom prst="line">
              <a:avLst/>
            </a:prstGeom>
            <a:ln w="381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>
              <a:off x="5832375" y="3172690"/>
              <a:ext cx="277480" cy="0"/>
            </a:xfrm>
            <a:prstGeom prst="line">
              <a:avLst/>
            </a:prstGeom>
            <a:ln w="381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41" name="Straight Connector 40"/>
          <p:cNvCxnSpPr/>
          <p:nvPr/>
        </p:nvCxnSpPr>
        <p:spPr>
          <a:xfrm flipV="1">
            <a:off x="2017143" y="2821495"/>
            <a:ext cx="3761282" cy="2454669"/>
          </a:xfrm>
          <a:prstGeom prst="line">
            <a:avLst/>
          </a:prstGeom>
          <a:ln>
            <a:solidFill>
              <a:srgbClr val="FFFF00"/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55" name="TextBox 54"/>
          <p:cNvSpPr txBox="1"/>
          <p:nvPr/>
        </p:nvSpPr>
        <p:spPr>
          <a:xfrm>
            <a:off x="3776246" y="4031995"/>
            <a:ext cx="33855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endParaRPr lang="en-US" sz="360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4739709" y="4038600"/>
            <a:ext cx="51809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K</a:t>
            </a:r>
            <a:endParaRPr lang="en-US" sz="360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3810000" y="2249269"/>
            <a:ext cx="1600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6 cm</a:t>
            </a:r>
            <a:endParaRPr lang="en-US" sz="36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3810000" y="4687669"/>
            <a:ext cx="1600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10 cm</a:t>
            </a:r>
            <a:endParaRPr lang="en-US" sz="36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2988777" y="3468255"/>
            <a:ext cx="97362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smtClean="0">
                <a:latin typeface="Times New Roman" pitchFamily="18" charset="0"/>
                <a:cs typeface="Times New Roman" pitchFamily="18" charset="0"/>
              </a:rPr>
              <a:t>?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5427177" y="3481169"/>
            <a:ext cx="97362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smtClean="0">
                <a:latin typeface="Times New Roman" pitchFamily="18" charset="0"/>
                <a:cs typeface="Times New Roman" pitchFamily="18" charset="0"/>
              </a:rPr>
              <a:t>?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4284177" y="3962400"/>
            <a:ext cx="97362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smtClean="0">
                <a:latin typeface="Times New Roman" pitchFamily="18" charset="0"/>
                <a:cs typeface="Times New Roman" pitchFamily="18" charset="0"/>
              </a:rPr>
              <a:t>?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1143000" y="1447800"/>
            <a:ext cx="746760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091396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8" dur="2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1" dur="2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4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7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0" dur="2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3" dur="2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8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0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1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5" grpId="0"/>
      <p:bldP spid="26" grpId="0"/>
      <p:bldP spid="27" grpId="0"/>
      <p:bldP spid="28" grpId="0"/>
      <p:bldP spid="20" grpId="0"/>
      <p:bldP spid="34" grpId="0"/>
      <p:bldP spid="55" grpId="0"/>
      <p:bldP spid="56" grpId="0"/>
      <p:bldP spid="58" grpId="0"/>
      <p:bldP spid="59" grpId="0"/>
      <p:bldP spid="60" grpId="0"/>
      <p:bldP spid="61" grpId="0"/>
      <p:bldP spid="6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84622" y="3048000"/>
            <a:ext cx="3478378" cy="33202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2671" y="1524000"/>
            <a:ext cx="7620001" cy="2362200"/>
          </a:xfrm>
        </p:spPr>
        <p:txBody>
          <a:bodyPr>
            <a:noAutofit/>
          </a:bodyPr>
          <a:lstStyle/>
          <a:p>
            <a:pPr algn="l"/>
            <a:r>
              <a:rPr lang="en-US" sz="3000" b="1" i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Bài 3: Cho    ABC, các đường trung tuyến BD, CE cắt nhau tại G. Gọi I, K theo thứ tự là trung điểm của GB, GC. </a:t>
            </a:r>
            <a:br>
              <a:rPr lang="en-US" sz="3000" b="1" i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3000" b="1" i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Chứng minh rằng: </a:t>
            </a:r>
            <a:br>
              <a:rPr lang="en-US" sz="3000" b="1" i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3000" b="1" i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DE // IK, DE = IK</a:t>
            </a:r>
            <a:endParaRPr lang="en-US" sz="3000" b="1" i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929944" y="370582"/>
            <a:ext cx="7985456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1">
                <a:solidFill>
                  <a:srgbClr val="FFFF00"/>
                </a:solidFill>
              </a:rPr>
              <a:t>BÀI TẬP ĐƯỜNG TRUNG BÌNH CỦA TAM </a:t>
            </a:r>
            <a:r>
              <a:rPr lang="en-US" sz="3200" b="1" smtClean="0">
                <a:solidFill>
                  <a:srgbClr val="FFFF00"/>
                </a:solidFill>
              </a:rPr>
              <a:t>GIÁC,</a:t>
            </a:r>
          </a:p>
          <a:p>
            <a:pPr algn="ctr"/>
            <a:r>
              <a:rPr lang="en-US" sz="3200" b="1" smtClean="0">
                <a:solidFill>
                  <a:srgbClr val="FFFF00"/>
                </a:solidFill>
              </a:rPr>
              <a:t>CỦA </a:t>
            </a:r>
            <a:r>
              <a:rPr lang="en-US" sz="3200" b="1">
                <a:solidFill>
                  <a:srgbClr val="FFFF00"/>
                </a:solidFill>
              </a:rPr>
              <a:t>HÌNH THANG</a:t>
            </a:r>
            <a:endParaRPr lang="en-US" sz="3200" b="1" dirty="0">
              <a:solidFill>
                <a:schemeClr val="bg1"/>
              </a:solidFill>
            </a:endParaRP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8593485"/>
              </p:ext>
            </p:extLst>
          </p:nvPr>
        </p:nvGraphicFramePr>
        <p:xfrm>
          <a:off x="2984500" y="1638300"/>
          <a:ext cx="279400" cy="317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5" name="Equation" r:id="rId4" imgW="279360" imgH="317160" progId="Equation.DSMT4">
                  <p:embed/>
                </p:oleObj>
              </mc:Choice>
              <mc:Fallback>
                <p:oleObj name="Equation" r:id="rId4" imgW="279360" imgH="3171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984500" y="1638300"/>
                        <a:ext cx="279400" cy="317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1" name="Straight Connector 10"/>
          <p:cNvCxnSpPr/>
          <p:nvPr/>
        </p:nvCxnSpPr>
        <p:spPr>
          <a:xfrm>
            <a:off x="1143000" y="1447800"/>
            <a:ext cx="746760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949590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6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5" dur="20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2671" y="1524000"/>
            <a:ext cx="7620001" cy="2362200"/>
          </a:xfrm>
        </p:spPr>
        <p:txBody>
          <a:bodyPr>
            <a:noAutofit/>
          </a:bodyPr>
          <a:lstStyle/>
          <a:p>
            <a:pPr algn="l"/>
            <a:r>
              <a:rPr lang="en-US" sz="3000" b="1" i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Bài 4: Cho    ABC, gọi M là trung điểm của BC. Trên tia đối của tia BA lấy điểm D sao cho BD = AB. Gọi K là giao điểm của DM và AC.</a:t>
            </a:r>
            <a:br>
              <a:rPr lang="en-US" sz="3000" b="1" i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3000" b="1" i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Chứng minh rằng:</a:t>
            </a:r>
            <a:br>
              <a:rPr lang="en-US" sz="3000" b="1" i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3000" b="1" i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AK = 2KC</a:t>
            </a:r>
            <a:endParaRPr lang="en-US" sz="3000" b="1" i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929944" y="370582"/>
            <a:ext cx="7985456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1">
                <a:solidFill>
                  <a:srgbClr val="FFFF00"/>
                </a:solidFill>
              </a:rPr>
              <a:t>BÀI TẬP ĐƯỜNG TRUNG BÌNH CỦA TAM </a:t>
            </a:r>
            <a:r>
              <a:rPr lang="en-US" sz="3200" b="1" smtClean="0">
                <a:solidFill>
                  <a:srgbClr val="FFFF00"/>
                </a:solidFill>
              </a:rPr>
              <a:t>GIÁC,</a:t>
            </a:r>
          </a:p>
          <a:p>
            <a:pPr algn="ctr"/>
            <a:r>
              <a:rPr lang="en-US" sz="3200" b="1" smtClean="0">
                <a:solidFill>
                  <a:srgbClr val="FFFF00"/>
                </a:solidFill>
              </a:rPr>
              <a:t>CỦA </a:t>
            </a:r>
            <a:r>
              <a:rPr lang="en-US" sz="3200" b="1">
                <a:solidFill>
                  <a:srgbClr val="FFFF00"/>
                </a:solidFill>
              </a:rPr>
              <a:t>HÌNH THANG</a:t>
            </a:r>
            <a:endParaRPr lang="en-US" sz="3200" b="1" dirty="0">
              <a:solidFill>
                <a:schemeClr val="bg1"/>
              </a:solidFill>
            </a:endParaRP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99017245"/>
              </p:ext>
            </p:extLst>
          </p:nvPr>
        </p:nvGraphicFramePr>
        <p:xfrm>
          <a:off x="2984500" y="1638300"/>
          <a:ext cx="279400" cy="317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6" name="Equation" r:id="rId3" imgW="279360" imgH="317160" progId="Equation.DSMT4">
                  <p:embed/>
                </p:oleObj>
              </mc:Choice>
              <mc:Fallback>
                <p:oleObj name="Equation" r:id="rId3" imgW="279360" imgH="3171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984500" y="1638300"/>
                        <a:ext cx="279400" cy="317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7" name="Straight Connector 6"/>
          <p:cNvCxnSpPr/>
          <p:nvPr/>
        </p:nvCxnSpPr>
        <p:spPr>
          <a:xfrm>
            <a:off x="1143000" y="1447800"/>
            <a:ext cx="746760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pic>
        <p:nvPicPr>
          <p:cNvPr id="2058" name="Picture 10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5800" y="3200400"/>
            <a:ext cx="4191000" cy="3171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356723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2671" y="1524000"/>
            <a:ext cx="7620001" cy="2362200"/>
          </a:xfrm>
        </p:spPr>
        <p:txBody>
          <a:bodyPr>
            <a:noAutofit/>
          </a:bodyPr>
          <a:lstStyle/>
          <a:p>
            <a:pPr algn="l"/>
            <a:r>
              <a:rPr lang="en-US" sz="3000" b="1" i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Bài 5: Cho hình thang cân ABCD (AB // CD) có I, J lần lượt là trung điểm của cạnh bên AD, BC. Đường cao AH sao cho DH = 6cm, HC = 30cm. Tính độ dài đường trung bình của hình thang đó.</a:t>
            </a:r>
            <a:endParaRPr lang="en-US" sz="3000" b="1" i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929944" y="370582"/>
            <a:ext cx="7985456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1">
                <a:solidFill>
                  <a:srgbClr val="FFFF00"/>
                </a:solidFill>
              </a:rPr>
              <a:t>BÀI TẬP ĐƯỜNG TRUNG BÌNH CỦA TAM </a:t>
            </a:r>
            <a:r>
              <a:rPr lang="en-US" sz="3200" b="1" smtClean="0">
                <a:solidFill>
                  <a:srgbClr val="FFFF00"/>
                </a:solidFill>
              </a:rPr>
              <a:t>GIÁC,</a:t>
            </a:r>
          </a:p>
          <a:p>
            <a:pPr algn="ctr"/>
            <a:r>
              <a:rPr lang="en-US" sz="3200" b="1" smtClean="0">
                <a:solidFill>
                  <a:srgbClr val="FFFF00"/>
                </a:solidFill>
              </a:rPr>
              <a:t>CỦA </a:t>
            </a:r>
            <a:r>
              <a:rPr lang="en-US" sz="3200" b="1">
                <a:solidFill>
                  <a:srgbClr val="FFFF00"/>
                </a:solidFill>
              </a:rPr>
              <a:t>HÌNH THANG</a:t>
            </a:r>
            <a:endParaRPr lang="en-US" sz="3200" b="1" dirty="0">
              <a:solidFill>
                <a:schemeClr val="bg1"/>
              </a:solidFill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4800" y="3657600"/>
            <a:ext cx="4694072" cy="26660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8" name="Straight Connector 7"/>
          <p:cNvCxnSpPr/>
          <p:nvPr/>
        </p:nvCxnSpPr>
        <p:spPr>
          <a:xfrm>
            <a:off x="1143000" y="1447800"/>
            <a:ext cx="746760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427650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2671" y="1524000"/>
            <a:ext cx="7620001" cy="2362200"/>
          </a:xfrm>
        </p:spPr>
        <p:txBody>
          <a:bodyPr>
            <a:noAutofit/>
          </a:bodyPr>
          <a:lstStyle/>
          <a:p>
            <a:pPr algn="l"/>
            <a:r>
              <a:rPr lang="en-US" sz="3000" b="1" i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Bài 6: Cho hình thang cân ABCD (AB // CD) có              , BD là tia phân giác của góc D, EF là đường trung bình của hình thang ABCD. Tính EF biết AD = 3cm, BD = 4cm.</a:t>
            </a:r>
            <a:br>
              <a:rPr lang="en-US" sz="3000" b="1" i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3000" b="1" i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3000" b="1" i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929944" y="370582"/>
            <a:ext cx="7985456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1">
                <a:solidFill>
                  <a:srgbClr val="FFFF00"/>
                </a:solidFill>
              </a:rPr>
              <a:t>BÀI TẬP ĐƯỜNG TRUNG BÌNH CỦA TAM </a:t>
            </a:r>
            <a:r>
              <a:rPr lang="en-US" sz="3200" b="1" smtClean="0">
                <a:solidFill>
                  <a:srgbClr val="FFFF00"/>
                </a:solidFill>
              </a:rPr>
              <a:t>GIÁC,</a:t>
            </a:r>
          </a:p>
          <a:p>
            <a:pPr algn="ctr"/>
            <a:r>
              <a:rPr lang="en-US" sz="3200" b="1" smtClean="0">
                <a:solidFill>
                  <a:srgbClr val="FFFF00"/>
                </a:solidFill>
              </a:rPr>
              <a:t>CỦA </a:t>
            </a:r>
            <a:r>
              <a:rPr lang="en-US" sz="3200" b="1">
                <a:solidFill>
                  <a:srgbClr val="FFFF00"/>
                </a:solidFill>
              </a:rPr>
              <a:t>HÌNH THANG</a:t>
            </a:r>
            <a:endParaRPr lang="en-US" sz="3200" b="1" dirty="0">
              <a:solidFill>
                <a:schemeClr val="bg1"/>
              </a:solidFill>
            </a:endParaRP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70217836"/>
              </p:ext>
            </p:extLst>
          </p:nvPr>
        </p:nvGraphicFramePr>
        <p:xfrm>
          <a:off x="1612900" y="1993900"/>
          <a:ext cx="12954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8" name="Equation" r:id="rId3" imgW="863280" imgH="304560" progId="Equation.DSMT4">
                  <p:embed/>
                </p:oleObj>
              </mc:Choice>
              <mc:Fallback>
                <p:oleObj name="Equation" r:id="rId3" imgW="863280" imgH="3045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612900" y="1993900"/>
                        <a:ext cx="1295400" cy="457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81474" y="3534068"/>
            <a:ext cx="4505326" cy="27905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7" name="Straight Connector 6"/>
          <p:cNvCxnSpPr/>
          <p:nvPr/>
        </p:nvCxnSpPr>
        <p:spPr>
          <a:xfrm>
            <a:off x="1143000" y="1447800"/>
            <a:ext cx="746760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142177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2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1051</TotalTime>
  <Words>289</Words>
  <Application>Microsoft Office PowerPoint</Application>
  <PresentationFormat>On-screen Show (4:3)</PresentationFormat>
  <Paragraphs>43</Paragraphs>
  <Slides>6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8" baseType="lpstr">
      <vt:lpstr>Office Theme</vt:lpstr>
      <vt:lpstr>Equation</vt:lpstr>
      <vt:lpstr>Bài 1: (26 SGK trang 80)</vt:lpstr>
      <vt:lpstr>Bài 2: (28 SGK trang 80)</vt:lpstr>
      <vt:lpstr>Bài 3: Cho    ABC, các đường trung tuyến BD, CE cắt nhau tại G. Gọi I, K theo thứ tự là trung điểm của GB, GC.  Chứng minh rằng:  DE // IK, DE = IK</vt:lpstr>
      <vt:lpstr>Bài 4: Cho    ABC, gọi M là trung điểm của BC. Trên tia đối của tia BA lấy điểm D sao cho BD = AB. Gọi K là giao điểm của DM và AC. Chứng minh rằng: AK = 2KC</vt:lpstr>
      <vt:lpstr>Bài 5: Cho hình thang cân ABCD (AB // CD) có I, J lần lượt là trung điểm của cạnh bên AD, BC. Đường cao AH sao cho DH = 6cm, HC = 30cm. Tính độ dài đường trung bình của hình thang đó.</vt:lpstr>
      <vt:lpstr>Bài 6: Cho hình thang cân ABCD (AB // CD) có              , BD là tia phân giác của góc D, EF là đường trung bình của hình thang ABCD. Tính EF biết AD = 3cm, BD = 4cm.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computer</dc:creator>
  <cp:lastModifiedBy>LongBienDistrict</cp:lastModifiedBy>
  <cp:revision>50</cp:revision>
  <dcterms:created xsi:type="dcterms:W3CDTF">2010-08-19T06:34:12Z</dcterms:created>
  <dcterms:modified xsi:type="dcterms:W3CDTF">2016-01-26T14:21:10Z</dcterms:modified>
</cp:coreProperties>
</file>